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375" r:id="rId2"/>
    <p:sldId id="431" r:id="rId3"/>
    <p:sldId id="260" r:id="rId4"/>
    <p:sldId id="377" r:id="rId5"/>
    <p:sldId id="430" r:id="rId6"/>
    <p:sldId id="451" r:id="rId7"/>
    <p:sldId id="450" r:id="rId8"/>
    <p:sldId id="438" r:id="rId9"/>
    <p:sldId id="429" r:id="rId10"/>
    <p:sldId id="432" r:id="rId11"/>
    <p:sldId id="433" r:id="rId12"/>
    <p:sldId id="436" r:id="rId13"/>
    <p:sldId id="434" r:id="rId14"/>
    <p:sldId id="435" r:id="rId15"/>
    <p:sldId id="439" r:id="rId16"/>
    <p:sldId id="441" r:id="rId17"/>
    <p:sldId id="443" r:id="rId18"/>
    <p:sldId id="442" r:id="rId19"/>
    <p:sldId id="440" r:id="rId20"/>
    <p:sldId id="445" r:id="rId21"/>
    <p:sldId id="444" r:id="rId22"/>
    <p:sldId id="446" r:id="rId23"/>
    <p:sldId id="448" r:id="rId24"/>
    <p:sldId id="449" r:id="rId25"/>
    <p:sldId id="447" r:id="rId26"/>
    <p:sldId id="461" r:id="rId27"/>
    <p:sldId id="452" r:id="rId28"/>
    <p:sldId id="453" r:id="rId29"/>
    <p:sldId id="454" r:id="rId30"/>
    <p:sldId id="455" r:id="rId31"/>
    <p:sldId id="456" r:id="rId32"/>
    <p:sldId id="459" r:id="rId33"/>
    <p:sldId id="460" r:id="rId34"/>
    <p:sldId id="457" r:id="rId35"/>
    <p:sldId id="458" r:id="rId36"/>
    <p:sldId id="462" r:id="rId37"/>
    <p:sldId id="464" r:id="rId38"/>
    <p:sldId id="465" r:id="rId39"/>
    <p:sldId id="471" r:id="rId40"/>
    <p:sldId id="468" r:id="rId41"/>
    <p:sldId id="466" r:id="rId42"/>
    <p:sldId id="467" r:id="rId43"/>
    <p:sldId id="472" r:id="rId44"/>
    <p:sldId id="473" r:id="rId45"/>
    <p:sldId id="475" r:id="rId46"/>
    <p:sldId id="477" r:id="rId47"/>
    <p:sldId id="474" r:id="rId48"/>
    <p:sldId id="470" r:id="rId49"/>
    <p:sldId id="463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8" autoAdjust="0"/>
    <p:restoredTop sz="95333" autoAdjust="0"/>
  </p:normalViewPr>
  <p:slideViewPr>
    <p:cSldViewPr snapToGrid="0">
      <p:cViewPr varScale="1">
        <p:scale>
          <a:sx n="74" d="100"/>
          <a:sy n="74" d="100"/>
        </p:scale>
        <p:origin x="46" y="1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37DF2-5A71-497B-A520-D7A03BFC85B1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14F0F-43F5-4EC3-B8EF-562B5DDCB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0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3757-0E5C-4B22-9CB8-5D3D83757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D38A51-DCC8-4DD3-82B2-1A09003D8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C9FDF-6D88-44D4-941F-4B584A097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88A96-D629-4BC8-91FC-CCBA49E17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0E79D-C44A-4C0A-8A33-0386C0A49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92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24045-5BCF-4CE9-94A8-5903C4E81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87C0C2-BAC7-4456-B0FE-A93FD9462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86A78-4AE0-4777-BDEB-C5051D289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1813B-D7CB-47F7-A367-6F1479637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CF89E-4606-47CD-9F0A-9718ED864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18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ED090B-4EF0-4778-913E-ADA6A2F5D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678AE4-1088-4DA8-80F0-B7CC3DAFF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1E4FA-3B2C-45EC-B243-DAAFC3D56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C0E82-9308-491B-89E6-5FCCFEC69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70F04-7A5F-4FC4-9678-6E28E2E67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7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B15D3-BC6D-46C4-A17C-98ADE37C0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74588-0A3E-4B23-8D1E-CB4E7F15B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41C6E-4B9C-4B71-8A8F-67961DCFA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3AA26-7650-46DC-90FC-CAC6DB2A0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43EF4-EB9E-48C3-8621-1C134E3BC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325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8DDC-B8C6-43AD-AB13-FD470A37E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26391-ACDC-479E-800A-90E6F54F9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DCFDA-A4EC-4931-9370-696410FC7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FB122-ED92-4A1A-B84E-C53E83977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20227-3638-4EAA-BC97-DF3D4E7DC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07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EAA1B-CB90-4DE1-B694-4B62A790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4E774-3E45-4D82-A9CA-CAB29AA95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9AF7E-DB7F-45B3-B3EB-0094F69EC2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A1AF5B-E58E-4A0E-B383-1372FB3B9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749410-5575-48B3-8F9A-ACF07A5C6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30DAE8-B888-44E2-BF5E-FCF26106D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32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7976-9AB5-489E-AABC-AF2A656FB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DADBD-DEEC-482F-94C2-9BC84D436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F3A02F-26BD-4907-9CA1-F786BEE32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E2C52B-EF1F-4005-AA1D-DC9C8BE73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345844-8661-45DE-9424-1D711CFDF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8FE2BB-4811-4A09-9284-7927932AB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6483DA-D097-4F54-8AE3-6C1CA40D1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2C0617-A431-44B5-B20D-6EA4700F3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20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8817D-340E-42BA-9B0A-CD6FC25B3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3DEED-BA45-4A73-A6FD-9491DE5C5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86D2D6-9C0C-4E18-B8B2-ED6DCA21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7096F-35AE-48AA-B283-62429CA4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73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B3C800-242C-4730-B148-AE5347D98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36C569-F35F-4358-8565-C6AD53F40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1AC8C-2D5F-47FC-AD75-D5B5016F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09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64750-10D8-4D0F-97B7-3A3DD87DC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F9F47-AAEA-45D1-9D18-11004A997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9D2C0C-3955-467D-899B-8CFCD2D563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6D083-7264-4B3C-A658-6D12C1DCF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52AD0-0F12-49B1-AF6D-E9D2D1A91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F2E3BB-C956-4FA2-A0C2-A51FBA2C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36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2C4A9-0748-4746-A766-34BEF38F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94E85E-2D4D-4C04-B5FC-3003963C3A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F253F-CB04-4F3F-84B2-87CBE3D77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11B6E-0544-49D6-AADA-4196D6091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A9663-7C3F-48EB-8EA1-28DB98203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B8F18-ECA6-42DC-A907-3FE91BB95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19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06FBDF-CD39-48B8-9A80-2EBF46965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F9301-C8BD-49A8-A133-9351523CD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E1297-2F0F-452B-8C87-6E284A6AED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FDB81-A576-40AD-B4EF-2D61528EA589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1E0BE-B777-4A2A-BADE-28E53FE2E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A7FD6-8320-4E83-AC4E-A4DBE9B98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1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ccess.thecvf.com/content_CVPR_2019/papers/Kirillov_Panoptic_Segmentation_CVPR_2019_paper.pd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411.4038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505.04597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rxiv.org/abs/1505.04597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rxiv.org/abs/1505.04597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arxiv.org/abs/1506.01497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arxiv.org/abs/1901.02446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arxiv.org/abs/1901.02446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openaccess.thecvf.com/content_CVPR_2019/papers/Kirillov_Panoptic_Segmentation_CVPR_2019_paper.pdf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arxiv.org/abs/1901.02446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remyjordan.me/semantic-segmentation/" TargetMode="External"/><Relationship Id="rId2" Type="http://schemas.openxmlformats.org/officeDocument/2006/relationships/hyperlink" Target="https://arxiv.org/abs/2006.1482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8.02002v2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arxiv.org/abs/1801.00868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2023,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Need evaluation methods appropriate for segmentation task</a:t>
            </a:r>
          </a:p>
          <a:p>
            <a:r>
              <a:rPr lang="en-US" b="1" dirty="0"/>
              <a:t>Instance segmentation </a:t>
            </a:r>
            <a:r>
              <a:rPr lang="en-US" dirty="0"/>
              <a:t>evaluated on instance classification     </a:t>
            </a:r>
          </a:p>
          <a:p>
            <a:r>
              <a:rPr lang="en-US" dirty="0"/>
              <a:t>Same methods as object detection    </a:t>
            </a:r>
          </a:p>
          <a:p>
            <a:r>
              <a:rPr lang="en-US" dirty="0"/>
              <a:t>Mean intersection over Union, </a:t>
            </a:r>
            <a:r>
              <a:rPr lang="en-US" dirty="0" err="1"/>
              <a:t>mIoU</a:t>
            </a:r>
            <a:endParaRPr lang="en-US" dirty="0"/>
          </a:p>
          <a:p>
            <a:r>
              <a:rPr lang="en-US" dirty="0"/>
              <a:t>Mean average precision, </a:t>
            </a:r>
            <a:r>
              <a:rPr lang="en-US" dirty="0" err="1"/>
              <a:t>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93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Need evaluation methods appropriate for segmentation task</a:t>
            </a:r>
          </a:p>
          <a:p>
            <a:r>
              <a:rPr lang="en-US" b="1" dirty="0"/>
              <a:t>Panoptic segmentation </a:t>
            </a:r>
            <a:r>
              <a:rPr lang="en-US" dirty="0"/>
              <a:t>must evaluate both stuff and thing classification     </a:t>
            </a:r>
          </a:p>
          <a:p>
            <a:r>
              <a:rPr lang="en-US" dirty="0"/>
              <a:t>Objects (things) should be correctly classified  </a:t>
            </a:r>
          </a:p>
          <a:p>
            <a:r>
              <a:rPr lang="en-US" dirty="0"/>
              <a:t>Pixels in background (stuff) should be correctly classified   </a:t>
            </a:r>
          </a:p>
          <a:p>
            <a:r>
              <a:rPr lang="en-US" dirty="0"/>
              <a:t>Possible approaches  </a:t>
            </a:r>
          </a:p>
          <a:p>
            <a:pPr lvl="1"/>
            <a:r>
              <a:rPr lang="en-US" dirty="0"/>
              <a:t>Evaluate use weighted sum of stuff and thing metrics </a:t>
            </a:r>
          </a:p>
          <a:p>
            <a:pPr lvl="1"/>
            <a:r>
              <a:rPr lang="en-US" dirty="0"/>
              <a:t>Create integrated panoptic metric, </a:t>
            </a:r>
            <a:r>
              <a:rPr lang="en-US" b="1" dirty="0"/>
              <a:t>Panoptic Quotient </a:t>
            </a:r>
          </a:p>
        </p:txBody>
      </p:sp>
    </p:spTree>
    <p:extLst>
      <p:ext uri="{BB962C8B-B14F-4D97-AF65-F5344CB8AC3E}">
        <p14:creationId xmlns:p14="http://schemas.microsoft.com/office/powerpoint/2010/main" val="11220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Need evaluation methods appropriate for segmentation task</a:t>
            </a:r>
          </a:p>
          <a:p>
            <a:r>
              <a:rPr lang="en-US" dirty="0"/>
              <a:t>How do we define TP, FN and FP for </a:t>
            </a:r>
            <a:r>
              <a:rPr lang="en-US" b="1" dirty="0"/>
              <a:t>panoptic segmentation</a:t>
            </a:r>
            <a:r>
              <a:rPr lang="en-US" dirty="0"/>
              <a:t>?</a:t>
            </a:r>
            <a:r>
              <a:rPr lang="en-US" b="1" dirty="0"/>
              <a:t>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2EB95A-7A65-40CF-A02F-76AA0D31B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558" y="2130146"/>
            <a:ext cx="9058237" cy="39458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1CF739-E04D-48EA-8E16-019D438E2F3C}"/>
              </a:ext>
            </a:extLst>
          </p:cNvPr>
          <p:cNvSpPr txBox="1"/>
          <p:nvPr/>
        </p:nvSpPr>
        <p:spPr>
          <a:xfrm>
            <a:off x="1042988" y="6212222"/>
            <a:ext cx="6095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From: </a:t>
            </a:r>
            <a:r>
              <a:rPr lang="en-US" sz="1800" dirty="0">
                <a:hlinkClick r:id="rId3"/>
              </a:rPr>
              <a:t>Kirillov, et. al, 2019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08235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Need evaluation methods appropriate for segmentation task</a:t>
                </a:r>
              </a:p>
              <a:p>
                <a:r>
                  <a:rPr lang="en-US" b="1" dirty="0"/>
                  <a:t>Panoptic Quotient </a:t>
                </a:r>
                <a:r>
                  <a:rPr lang="en-US" dirty="0"/>
                  <a:t>evaluates for both stuff and thing accuracy for ground truth, </a:t>
                </a:r>
                <a:r>
                  <a:rPr lang="en-US" i="1" dirty="0"/>
                  <a:t>g</a:t>
                </a:r>
                <a:r>
                  <a:rPr lang="en-US" dirty="0"/>
                  <a:t>, and classification </a:t>
                </a:r>
                <a:r>
                  <a:rPr lang="en-US" i="1" dirty="0"/>
                  <a:t>p</a:t>
                </a:r>
                <a:r>
                  <a:rPr lang="en-US" dirty="0"/>
                  <a:t>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𝐼𝑜𝑈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𝐹𝑁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Can be rewritten as: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𝐼𝑜𝑈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𝐹𝑁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6101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Need evaluation methods appropriate for segmentation task</a:t>
                </a:r>
              </a:p>
              <a:p>
                <a:r>
                  <a:rPr lang="en-US" b="1" dirty="0"/>
                  <a:t>Panoptic Quotient </a:t>
                </a:r>
                <a:r>
                  <a:rPr lang="en-US" dirty="0"/>
                  <a:t>written by components: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𝐼𝑜𝑈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𝐹𝑁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𝑠𝑒𝑔𝑚𝑒𝑛𝑡𝑎𝑡𝑖𝑜𝑛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𝑞𝑢𝑎𝑙𝑖𝑡𝑦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𝑟𝑒𝑐𝑜𝑔𝑛𝑖𝑡𝑖𝑜𝑛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𝑞𝑢𝑎𝑙𝑖𝑡𝑦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𝑅𝑄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Notice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𝑅𝑄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score</a:t>
                </a:r>
              </a:p>
              <a:p>
                <a:r>
                  <a:rPr lang="en-US" dirty="0"/>
                  <a:t>SQ and RQ are not independent  </a:t>
                </a:r>
              </a:p>
              <a:p>
                <a:r>
                  <a:rPr lang="en-US" dirty="0"/>
                  <a:t>SQ is only measured over matched segments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7073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1665245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Semantic segmentation attempts to classify each pixel in an image</a:t>
            </a:r>
          </a:p>
          <a:p>
            <a:r>
              <a:rPr lang="en-US" dirty="0"/>
              <a:t>Each type of stuff is classified under a single label category</a:t>
            </a:r>
          </a:p>
          <a:p>
            <a:pPr lvl="1"/>
            <a:r>
              <a:rPr lang="en-US" dirty="0"/>
              <a:t>Grass</a:t>
            </a:r>
          </a:p>
          <a:p>
            <a:pPr lvl="1"/>
            <a:r>
              <a:rPr lang="en-US" dirty="0"/>
              <a:t>Automobiles</a:t>
            </a:r>
          </a:p>
          <a:p>
            <a:pPr lvl="1"/>
            <a:r>
              <a:rPr lang="en-US" dirty="0"/>
              <a:t>People</a:t>
            </a:r>
          </a:p>
          <a:p>
            <a:pPr lvl="1"/>
            <a:r>
              <a:rPr lang="en-US" dirty="0"/>
              <a:t>Buildings 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Classification does not differentiate between instances </a:t>
            </a:r>
          </a:p>
          <a:p>
            <a:r>
              <a:rPr lang="en-US" dirty="0"/>
              <a:t>Context is important in terms of classification and scene understanding</a:t>
            </a:r>
          </a:p>
          <a:p>
            <a:pPr lvl="1"/>
            <a:r>
              <a:rPr lang="en-US" dirty="0"/>
              <a:t>Cars are on roads </a:t>
            </a:r>
          </a:p>
          <a:p>
            <a:pPr lvl="1"/>
            <a:r>
              <a:rPr lang="en-US" dirty="0"/>
              <a:t>Arms, legs, heads are parts of people 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99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Early attempts at deep semantic segmentation algorithms </a:t>
            </a:r>
          </a:p>
          <a:p>
            <a:r>
              <a:rPr lang="en-US" dirty="0"/>
              <a:t>Early attempts used convolutional followed by other layers   </a:t>
            </a:r>
          </a:p>
          <a:p>
            <a:pPr lvl="1"/>
            <a:r>
              <a:rPr lang="en-US" dirty="0"/>
              <a:t>Fully connected layers – e.g. a VGG 16 architecture</a:t>
            </a:r>
          </a:p>
          <a:p>
            <a:pPr lvl="1"/>
            <a:r>
              <a:rPr lang="en-US" dirty="0"/>
              <a:t>Recurrent layers to capture spatial context </a:t>
            </a:r>
          </a:p>
          <a:p>
            <a:pPr lvl="1"/>
            <a:r>
              <a:rPr lang="en-US" dirty="0"/>
              <a:t>Results had limited accuracy at high computational cost </a:t>
            </a:r>
          </a:p>
          <a:p>
            <a:r>
              <a:rPr lang="en-US" dirty="0"/>
              <a:t>The</a:t>
            </a:r>
            <a:r>
              <a:rPr lang="en-US" b="1" dirty="0"/>
              <a:t> Fully Convolutional Network</a:t>
            </a:r>
            <a:r>
              <a:rPr lang="en-US" dirty="0"/>
              <a:t>, </a:t>
            </a:r>
            <a:r>
              <a:rPr lang="en-US" dirty="0">
                <a:hlinkClick r:id="rId2"/>
              </a:rPr>
              <a:t>Long, et.al., 2014</a:t>
            </a:r>
            <a:r>
              <a:rPr lang="en-US" dirty="0"/>
              <a:t>, was reasonably accurate  </a:t>
            </a:r>
          </a:p>
          <a:p>
            <a:pPr lvl="1"/>
            <a:r>
              <a:rPr lang="en-US" dirty="0"/>
              <a:t>Based on VGG-16, but replace FC layers with </a:t>
            </a:r>
            <a:r>
              <a:rPr lang="en-US" dirty="0" err="1"/>
              <a:t>softmax</a:t>
            </a:r>
            <a:r>
              <a:rPr lang="en-US" dirty="0"/>
              <a:t> layer</a:t>
            </a:r>
          </a:p>
          <a:p>
            <a:pPr lvl="1"/>
            <a:r>
              <a:rPr lang="en-US" dirty="0"/>
              <a:t>Achieved context sensitivity by multiple down-samples with 2x2 max-pooling layers</a:t>
            </a:r>
          </a:p>
          <a:p>
            <a:pPr lvl="1"/>
            <a:r>
              <a:rPr lang="en-US" dirty="0"/>
              <a:t>Could not adapt to different scales </a:t>
            </a:r>
          </a:p>
          <a:p>
            <a:pPr lvl="1"/>
            <a:r>
              <a:rPr lang="en-US" dirty="0"/>
              <a:t>Produced blocky output</a:t>
            </a:r>
          </a:p>
        </p:txBody>
      </p:sp>
    </p:spTree>
    <p:extLst>
      <p:ext uri="{BB962C8B-B14F-4D97-AF65-F5344CB8AC3E}">
        <p14:creationId xmlns:p14="http://schemas.microsoft.com/office/powerpoint/2010/main" val="298228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50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U-Net, </a:t>
            </a:r>
            <a:r>
              <a:rPr lang="en-US" dirty="0" err="1">
                <a:hlinkClick r:id="rId2"/>
              </a:rPr>
              <a:t>Ronneberger</a:t>
            </a:r>
            <a:r>
              <a:rPr lang="en-US" dirty="0">
                <a:hlinkClick r:id="rId2"/>
              </a:rPr>
              <a:t>, et. al, 2019</a:t>
            </a:r>
            <a:r>
              <a:rPr lang="en-US" dirty="0"/>
              <a:t>, is a fully convolutional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5BA59F-D1A8-A6D9-7EC0-B5B823686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069" y="2381126"/>
            <a:ext cx="6327611" cy="427465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701314"/>
            <a:ext cx="4187145" cy="46471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U-Net use an </a:t>
            </a:r>
            <a:r>
              <a:rPr lang="en-US" b="1" dirty="0"/>
              <a:t>encoder-decoder architecture </a:t>
            </a:r>
          </a:p>
          <a:p>
            <a:r>
              <a:rPr lang="en-US" dirty="0"/>
              <a:t>Convolutional encoder layers create feature map </a:t>
            </a:r>
          </a:p>
          <a:p>
            <a:r>
              <a:rPr lang="en-US" dirty="0"/>
              <a:t>Encoder layers down-sample to </a:t>
            </a:r>
            <a:r>
              <a:rPr lang="en-US" b="1" dirty="0"/>
              <a:t>5 decreasing scales </a:t>
            </a:r>
            <a:r>
              <a:rPr lang="en-US" dirty="0"/>
              <a:t>with 2x2 max-pooling – a </a:t>
            </a:r>
            <a:r>
              <a:rPr lang="en-US" b="1" dirty="0"/>
              <a:t>feature pyramid</a:t>
            </a:r>
          </a:p>
          <a:p>
            <a:r>
              <a:rPr lang="en-US" dirty="0"/>
              <a:t>Decoder layers are up-sample with 2x2 convolution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7B79688C-9799-AB18-D0D6-31A342D58F54}"/>
              </a:ext>
            </a:extLst>
          </p:cNvPr>
          <p:cNvSpPr/>
          <p:nvPr/>
        </p:nvSpPr>
        <p:spPr>
          <a:xfrm rot="5400000">
            <a:off x="6505708" y="1088791"/>
            <a:ext cx="511422" cy="2505539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5EA52C8-FF79-7B7C-97FB-AF4FDA27DC66}"/>
              </a:ext>
            </a:extLst>
          </p:cNvPr>
          <p:cNvSpPr/>
          <p:nvPr/>
        </p:nvSpPr>
        <p:spPr>
          <a:xfrm rot="5400000">
            <a:off x="9111761" y="1150933"/>
            <a:ext cx="511422" cy="2381253"/>
          </a:xfrm>
          <a:prstGeom prst="leftBrace">
            <a:avLst>
              <a:gd name="adj1" fmla="val 34121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768F02-6DCA-B041-8DD6-94ABE76CAED7}"/>
              </a:ext>
            </a:extLst>
          </p:cNvPr>
          <p:cNvSpPr txBox="1"/>
          <p:nvPr/>
        </p:nvSpPr>
        <p:spPr>
          <a:xfrm>
            <a:off x="8094785" y="1681300"/>
            <a:ext cx="2545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Decoder Layers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26ADDF-A8BC-8C20-17A6-99EDA8422D12}"/>
              </a:ext>
            </a:extLst>
          </p:cNvPr>
          <p:cNvSpPr txBox="1"/>
          <p:nvPr/>
        </p:nvSpPr>
        <p:spPr>
          <a:xfrm>
            <a:off x="5621216" y="1682264"/>
            <a:ext cx="2545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Encoder Layers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C9ADBD6-234A-12EE-3E75-5471ACC1516F}"/>
              </a:ext>
            </a:extLst>
          </p:cNvPr>
          <p:cNvSpPr/>
          <p:nvPr/>
        </p:nvSpPr>
        <p:spPr>
          <a:xfrm>
            <a:off x="5977303" y="3107178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8CA7022-C631-F39F-1D09-E8D675D42A29}"/>
              </a:ext>
            </a:extLst>
          </p:cNvPr>
          <p:cNvSpPr/>
          <p:nvPr/>
        </p:nvSpPr>
        <p:spPr>
          <a:xfrm>
            <a:off x="6368561" y="4574932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0E30EF3-ED51-5D55-A7BB-D37080859972}"/>
              </a:ext>
            </a:extLst>
          </p:cNvPr>
          <p:cNvSpPr/>
          <p:nvPr/>
        </p:nvSpPr>
        <p:spPr>
          <a:xfrm>
            <a:off x="6893903" y="5306123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CAEF785-EAAC-2887-7FFF-346BB46ED08A}"/>
              </a:ext>
            </a:extLst>
          </p:cNvPr>
          <p:cNvSpPr/>
          <p:nvPr/>
        </p:nvSpPr>
        <p:spPr>
          <a:xfrm>
            <a:off x="7464667" y="5835218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36D9CBA-16A4-6690-B272-88B8F8286679}"/>
              </a:ext>
            </a:extLst>
          </p:cNvPr>
          <p:cNvSpPr/>
          <p:nvPr/>
        </p:nvSpPr>
        <p:spPr>
          <a:xfrm>
            <a:off x="7464667" y="6139034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2762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/>
      <p:bldP spid="15" grpId="0"/>
      <p:bldP spid="16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50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U-Net, </a:t>
            </a:r>
            <a:r>
              <a:rPr lang="en-US" dirty="0" err="1">
                <a:hlinkClick r:id="rId2"/>
              </a:rPr>
              <a:t>Ronneberger</a:t>
            </a:r>
            <a:r>
              <a:rPr lang="en-US" dirty="0">
                <a:hlinkClick r:id="rId2"/>
              </a:rPr>
              <a:t>, et. al, 2019</a:t>
            </a:r>
            <a:r>
              <a:rPr lang="en-US" dirty="0"/>
              <a:t>, is a fully convolutional architecture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701314"/>
            <a:ext cx="4187145" cy="46471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U-Net Decoder layers concatenate </a:t>
            </a:r>
            <a:r>
              <a:rPr lang="en-US" dirty="0" err="1"/>
              <a:t>upsampled</a:t>
            </a:r>
            <a:r>
              <a:rPr lang="en-US" dirty="0"/>
              <a:t> and output from encoder Convolutional layers</a:t>
            </a:r>
            <a:endParaRPr lang="en-US" b="1" dirty="0"/>
          </a:p>
          <a:p>
            <a:r>
              <a:rPr lang="en-US" dirty="0"/>
              <a:t>Concatenation at all levels but largest scale </a:t>
            </a:r>
          </a:p>
          <a:p>
            <a:r>
              <a:rPr lang="en-US" dirty="0"/>
              <a:t>Concatenation maintains context information at all scales</a:t>
            </a:r>
          </a:p>
          <a:p>
            <a:r>
              <a:rPr lang="en-US" dirty="0"/>
              <a:t>Segmentation map output using </a:t>
            </a:r>
            <a:r>
              <a:rPr lang="en-US" b="1" dirty="0" err="1"/>
              <a:t>softmax</a:t>
            </a:r>
            <a:r>
              <a:rPr lang="en-US" b="1" dirty="0"/>
              <a:t> layer</a:t>
            </a:r>
            <a:r>
              <a:rPr lang="en-US" dirty="0"/>
              <a:t> at full resolution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DE2A2FF-FCAA-5955-6C32-44EE5B118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765" y="2373923"/>
            <a:ext cx="3869041" cy="4316130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89E80C23-99D6-E059-1A3E-0B93420B9C71}"/>
              </a:ext>
            </a:extLst>
          </p:cNvPr>
          <p:cNvSpPr/>
          <p:nvPr/>
        </p:nvSpPr>
        <p:spPr>
          <a:xfrm>
            <a:off x="7869115" y="2329962"/>
            <a:ext cx="1002323" cy="2791557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5ADC1C5-1410-F7F8-27BF-C98FCB499F0B}"/>
              </a:ext>
            </a:extLst>
          </p:cNvPr>
          <p:cNvSpPr/>
          <p:nvPr/>
        </p:nvSpPr>
        <p:spPr>
          <a:xfrm>
            <a:off x="7313735" y="5121519"/>
            <a:ext cx="1002323" cy="156853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A9177D-102F-5437-6750-D6DFBC985243}"/>
              </a:ext>
            </a:extLst>
          </p:cNvPr>
          <p:cNvSpPr/>
          <p:nvPr/>
        </p:nvSpPr>
        <p:spPr>
          <a:xfrm>
            <a:off x="9344757" y="2121877"/>
            <a:ext cx="1768720" cy="2791557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0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Segmentation methods attempt to divide images into similar segments </a:t>
            </a:r>
          </a:p>
          <a:p>
            <a:r>
              <a:rPr lang="en-US" dirty="0"/>
              <a:t>Classical segmentation method attempted to group pixels in like classes </a:t>
            </a:r>
          </a:p>
          <a:p>
            <a:pPr lvl="1"/>
            <a:r>
              <a:rPr lang="en-US" dirty="0"/>
              <a:t>Work started in early days of CV – 1970s    </a:t>
            </a:r>
          </a:p>
          <a:p>
            <a:pPr lvl="1"/>
            <a:r>
              <a:rPr lang="en-US" dirty="0"/>
              <a:t>Primarily based on clustering models, but many other algorithms  </a:t>
            </a:r>
          </a:p>
          <a:p>
            <a:pPr lvl="1"/>
            <a:r>
              <a:rPr lang="en-US" dirty="0"/>
              <a:t>Often used complex hand-engineered features  </a:t>
            </a:r>
          </a:p>
          <a:p>
            <a:r>
              <a:rPr lang="en-US" dirty="0"/>
              <a:t>Since about 2015, deep neural network architectures have dominated image segmentation   </a:t>
            </a:r>
          </a:p>
          <a:p>
            <a:pPr lvl="1"/>
            <a:r>
              <a:rPr lang="en-US" dirty="0"/>
              <a:t>Our focus for this lesson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95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50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U-Net, </a:t>
            </a:r>
            <a:r>
              <a:rPr lang="en-US" dirty="0" err="1">
                <a:hlinkClick r:id="rId2"/>
              </a:rPr>
              <a:t>Ronneberger</a:t>
            </a:r>
            <a:r>
              <a:rPr lang="en-US" dirty="0">
                <a:hlinkClick r:id="rId2"/>
              </a:rPr>
              <a:t>, et. al, 2019</a:t>
            </a:r>
            <a:r>
              <a:rPr lang="en-US" dirty="0"/>
              <a:t>, is a fully convolutional architecture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701314"/>
            <a:ext cx="4187145" cy="4647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maintain context and  scale U-Net divides large images into overlapping tiles</a:t>
            </a:r>
          </a:p>
          <a:p>
            <a:r>
              <a:rPr lang="en-US" dirty="0"/>
              <a:t>Segmentation performed on each tile and jointed by edge interpolation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AD5E7-2373-5AE1-313A-CF6A9BD00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803" y="3143250"/>
            <a:ext cx="5360676" cy="251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4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>
                <a:hlinkClick r:id="rId2"/>
              </a:rPr>
              <a:t>Badrinarayanan</a:t>
            </a:r>
            <a:r>
              <a:rPr lang="en-US" dirty="0">
                <a:hlinkClick r:id="rId2"/>
              </a:rPr>
              <a:t>, et. al., 2016</a:t>
            </a:r>
            <a:r>
              <a:rPr lang="en-US" dirty="0"/>
              <a:t>, was created to overcome limitations of U-Net </a:t>
            </a:r>
          </a:p>
          <a:p>
            <a:r>
              <a:rPr lang="en-US" dirty="0"/>
              <a:t>U-Net is effective, but uses considerable memory </a:t>
            </a:r>
          </a:p>
          <a:p>
            <a:pPr lvl="1"/>
            <a:r>
              <a:rPr lang="en-US" dirty="0"/>
              <a:t>Concatenation operation doubles memory requirement </a:t>
            </a:r>
          </a:p>
          <a:p>
            <a:pPr lvl="1"/>
            <a:r>
              <a:rPr lang="en-US" dirty="0"/>
              <a:t>Slows execution </a:t>
            </a:r>
          </a:p>
          <a:p>
            <a:r>
              <a:rPr lang="en-US" dirty="0" err="1"/>
              <a:t>SegNet</a:t>
            </a:r>
            <a:r>
              <a:rPr lang="en-US" dirty="0"/>
              <a:t>, also uses an </a:t>
            </a:r>
            <a:r>
              <a:rPr lang="en-US" b="1" dirty="0"/>
              <a:t>encoder-decoder architecture </a:t>
            </a:r>
            <a:endParaRPr lang="en-US" dirty="0"/>
          </a:p>
          <a:p>
            <a:pPr lvl="1"/>
            <a:r>
              <a:rPr lang="en-US" dirty="0"/>
              <a:t>Reduces memory use </a:t>
            </a:r>
          </a:p>
          <a:p>
            <a:pPr lvl="1"/>
            <a:r>
              <a:rPr lang="en-US" dirty="0"/>
              <a:t>More efficient execution  </a:t>
            </a:r>
          </a:p>
        </p:txBody>
      </p:sp>
    </p:spTree>
    <p:extLst>
      <p:ext uri="{BB962C8B-B14F-4D97-AF65-F5344CB8AC3E}">
        <p14:creationId xmlns:p14="http://schemas.microsoft.com/office/powerpoint/2010/main" val="302072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51865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320" y="686603"/>
            <a:ext cx="10515600" cy="28849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/>
              <a:t>Badrinarayanan</a:t>
            </a:r>
            <a:r>
              <a:rPr lang="en-US" dirty="0"/>
              <a:t>, et. al., 2016, uses a fully convolutional encoder-decoder architecture</a:t>
            </a:r>
          </a:p>
          <a:p>
            <a:r>
              <a:rPr lang="en-US" dirty="0"/>
              <a:t>Encoder is based on VGG-16, less FC layers   </a:t>
            </a:r>
          </a:p>
          <a:p>
            <a:r>
              <a:rPr lang="en-US" dirty="0"/>
              <a:t>Encoder down-samples with 2x2 max-pooling</a:t>
            </a:r>
          </a:p>
          <a:p>
            <a:r>
              <a:rPr lang="en-US" dirty="0"/>
              <a:t>Decoder is inverse convolutional layers of VGG-16</a:t>
            </a:r>
          </a:p>
          <a:p>
            <a:r>
              <a:rPr lang="en-US" dirty="0"/>
              <a:t>Decoder up-samples with 2x2 convolution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1BC14-D8DA-DF45-12E2-922F99642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155" y="4358588"/>
            <a:ext cx="8294346" cy="2401799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E8D316FD-3291-9097-DB79-F369164E00EE}"/>
              </a:ext>
            </a:extLst>
          </p:cNvPr>
          <p:cNvSpPr/>
          <p:nvPr/>
        </p:nvSpPr>
        <p:spPr>
          <a:xfrm rot="5400000">
            <a:off x="4105408" y="3180658"/>
            <a:ext cx="511422" cy="2215392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331F1D2-481C-DDB3-7299-627766FD1153}"/>
              </a:ext>
            </a:extLst>
          </p:cNvPr>
          <p:cNvSpPr/>
          <p:nvPr/>
        </p:nvSpPr>
        <p:spPr>
          <a:xfrm rot="5400000">
            <a:off x="6467475" y="3090082"/>
            <a:ext cx="511422" cy="2381253"/>
          </a:xfrm>
          <a:prstGeom prst="leftBrace">
            <a:avLst>
              <a:gd name="adj1" fmla="val 34121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D2085-0D03-2077-6CAA-D966B0E3B4C0}"/>
              </a:ext>
            </a:extLst>
          </p:cNvPr>
          <p:cNvSpPr txBox="1"/>
          <p:nvPr/>
        </p:nvSpPr>
        <p:spPr>
          <a:xfrm>
            <a:off x="5532559" y="3620447"/>
            <a:ext cx="2424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Decoder Layers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05E595-09C6-5788-90E3-8B4D516DB5F8}"/>
              </a:ext>
            </a:extLst>
          </p:cNvPr>
          <p:cNvSpPr txBox="1"/>
          <p:nvPr/>
        </p:nvSpPr>
        <p:spPr>
          <a:xfrm>
            <a:off x="3294184" y="3628547"/>
            <a:ext cx="2174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Encoder Layers</a:t>
            </a:r>
          </a:p>
        </p:txBody>
      </p:sp>
    </p:spTree>
    <p:extLst>
      <p:ext uri="{BB962C8B-B14F-4D97-AF65-F5344CB8AC3E}">
        <p14:creationId xmlns:p14="http://schemas.microsoft.com/office/powerpoint/2010/main" val="201490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51865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320" y="686603"/>
            <a:ext cx="10515600" cy="28849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/>
              <a:t>Badrinarayanan</a:t>
            </a:r>
            <a:r>
              <a:rPr lang="en-US" dirty="0"/>
              <a:t>, et. al., 2016, uses a fully convolutional encoder-decoder architecture</a:t>
            </a:r>
          </a:p>
          <a:p>
            <a:r>
              <a:rPr lang="en-US" dirty="0"/>
              <a:t>Encoder creates feature pyramid  </a:t>
            </a:r>
          </a:p>
          <a:p>
            <a:r>
              <a:rPr lang="en-US" dirty="0"/>
              <a:t>Output layer is </a:t>
            </a:r>
            <a:r>
              <a:rPr lang="en-US" dirty="0" err="1"/>
              <a:t>softmax</a:t>
            </a:r>
            <a:r>
              <a:rPr lang="en-US" dirty="0"/>
              <a:t> layers – In yellow</a:t>
            </a:r>
          </a:p>
          <a:p>
            <a:r>
              <a:rPr lang="en-US" dirty="0"/>
              <a:t>Network training with categorical cross-entropy loss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1BC14-D8DA-DF45-12E2-922F99642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155" y="4358588"/>
            <a:ext cx="8294346" cy="2401799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E8D316FD-3291-9097-DB79-F369164E00EE}"/>
              </a:ext>
            </a:extLst>
          </p:cNvPr>
          <p:cNvSpPr/>
          <p:nvPr/>
        </p:nvSpPr>
        <p:spPr>
          <a:xfrm rot="5400000">
            <a:off x="4105408" y="3180658"/>
            <a:ext cx="511422" cy="2215392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331F1D2-481C-DDB3-7299-627766FD1153}"/>
              </a:ext>
            </a:extLst>
          </p:cNvPr>
          <p:cNvSpPr/>
          <p:nvPr/>
        </p:nvSpPr>
        <p:spPr>
          <a:xfrm rot="5400000">
            <a:off x="6467475" y="3090082"/>
            <a:ext cx="511422" cy="2381253"/>
          </a:xfrm>
          <a:prstGeom prst="leftBrace">
            <a:avLst>
              <a:gd name="adj1" fmla="val 34121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D2085-0D03-2077-6CAA-D966B0E3B4C0}"/>
              </a:ext>
            </a:extLst>
          </p:cNvPr>
          <p:cNvSpPr txBox="1"/>
          <p:nvPr/>
        </p:nvSpPr>
        <p:spPr>
          <a:xfrm>
            <a:off x="5532559" y="3620447"/>
            <a:ext cx="2424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Decoder Layers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05E595-09C6-5788-90E3-8B4D516DB5F8}"/>
              </a:ext>
            </a:extLst>
          </p:cNvPr>
          <p:cNvSpPr txBox="1"/>
          <p:nvPr/>
        </p:nvSpPr>
        <p:spPr>
          <a:xfrm>
            <a:off x="3294184" y="3628547"/>
            <a:ext cx="2174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Encoder Layers</a:t>
            </a:r>
          </a:p>
        </p:txBody>
      </p:sp>
    </p:spTree>
    <p:extLst>
      <p:ext uri="{BB962C8B-B14F-4D97-AF65-F5344CB8AC3E}">
        <p14:creationId xmlns:p14="http://schemas.microsoft.com/office/powerpoint/2010/main" val="147608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6841"/>
            <a:ext cx="10515600" cy="5505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/>
              <a:t>Badrinarayanan</a:t>
            </a:r>
            <a:r>
              <a:rPr lang="en-US" dirty="0"/>
              <a:t>, et. al., 2016, uses a fully convolutional encoder-decoder architecture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850781"/>
            <a:ext cx="6312210" cy="4497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SegNet</a:t>
            </a:r>
            <a:r>
              <a:rPr lang="en-US" dirty="0"/>
              <a:t> does not use concatenation with feature pyramid to save memory   </a:t>
            </a:r>
          </a:p>
          <a:p>
            <a:r>
              <a:rPr lang="en-US" dirty="0"/>
              <a:t>Max-pooling indices created in feature pyramid</a:t>
            </a:r>
          </a:p>
          <a:p>
            <a:r>
              <a:rPr lang="en-US" dirty="0"/>
              <a:t>Max-pooling indices map value to up-sampled image</a:t>
            </a:r>
          </a:p>
          <a:p>
            <a:r>
              <a:rPr lang="en-US" dirty="0"/>
              <a:t>Convolution layer decodes the values to higher-resolution feature map</a:t>
            </a:r>
          </a:p>
          <a:p>
            <a:r>
              <a:rPr lang="en-US" dirty="0"/>
              <a:t>Max-pooling indices require less memory – similar to a hash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558522-E481-38F5-3E94-D56B2CA04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537" y="2401545"/>
            <a:ext cx="4429939" cy="40411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47D5ABE-A0DF-4455-884E-0F3F525AC401}"/>
              </a:ext>
            </a:extLst>
          </p:cNvPr>
          <p:cNvSpPr/>
          <p:nvPr/>
        </p:nvSpPr>
        <p:spPr>
          <a:xfrm>
            <a:off x="10937631" y="4229100"/>
            <a:ext cx="1254369" cy="1019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2F4A18-CFB7-1B47-3106-27912FDEA7FE}"/>
              </a:ext>
            </a:extLst>
          </p:cNvPr>
          <p:cNvSpPr/>
          <p:nvPr/>
        </p:nvSpPr>
        <p:spPr>
          <a:xfrm>
            <a:off x="8029587" y="3222150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210B60-B47A-11AA-9781-B3A1CB7F672F}"/>
              </a:ext>
            </a:extLst>
          </p:cNvPr>
          <p:cNvSpPr/>
          <p:nvPr/>
        </p:nvSpPr>
        <p:spPr>
          <a:xfrm>
            <a:off x="8728053" y="3555326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764136-37F6-8444-7DB7-F53010DB1627}"/>
              </a:ext>
            </a:extLst>
          </p:cNvPr>
          <p:cNvSpPr/>
          <p:nvPr/>
        </p:nvSpPr>
        <p:spPr>
          <a:xfrm>
            <a:off x="9133406" y="3828461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76B6500-477A-0CAB-C1BE-31C859AC1AA0}"/>
              </a:ext>
            </a:extLst>
          </p:cNvPr>
          <p:cNvSpPr/>
          <p:nvPr/>
        </p:nvSpPr>
        <p:spPr>
          <a:xfrm>
            <a:off x="8073049" y="4221820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16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Sematic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</a:t>
            </a:r>
            <a:r>
              <a:rPr lang="en-US" dirty="0" err="1"/>
              <a:t>SegNet</a:t>
            </a:r>
            <a:r>
              <a:rPr lang="en-US" dirty="0"/>
              <a:t>, work?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Find many more details in </a:t>
            </a:r>
            <a:r>
              <a:rPr lang="en-US" sz="1600" dirty="0" err="1">
                <a:hlinkClick r:id="rId2"/>
              </a:rPr>
              <a:t>Badrinarayanan</a:t>
            </a:r>
            <a:r>
              <a:rPr lang="en-US" sz="1600" dirty="0">
                <a:hlinkClick r:id="rId2"/>
              </a:rPr>
              <a:t>, et. al., 2016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47F9B4-ABAE-75D7-73E4-17A7143C6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42" y="1777610"/>
            <a:ext cx="11391255" cy="343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36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Sematic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Indoor and outdoor semantic segmentation with </a:t>
            </a:r>
            <a:r>
              <a:rPr lang="en-US" dirty="0" err="1"/>
              <a:t>SegNet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 err="1">
                <a:hlinkClick r:id="rId2"/>
              </a:rPr>
              <a:t>Badrinarayanan</a:t>
            </a:r>
            <a:r>
              <a:rPr lang="en-US" sz="1600" dirty="0">
                <a:hlinkClick r:id="rId2"/>
              </a:rPr>
              <a:t>, et. al., 2016</a:t>
            </a:r>
            <a:endParaRPr lang="en-US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3C1A0-A0D4-6356-4279-D0DE727A0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653" y="1503485"/>
            <a:ext cx="7956280" cy="477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7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2845236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Instance segmentation algorithms seek to label pixels for individual instances of objects</a:t>
            </a:r>
          </a:p>
          <a:p>
            <a:r>
              <a:rPr lang="en-US" dirty="0"/>
              <a:t>In contrast, sematic segmentation attempts to label pixels of the same type of object </a:t>
            </a:r>
          </a:p>
          <a:p>
            <a:r>
              <a:rPr lang="en-US" dirty="0"/>
              <a:t>Instance segmentation is more challenging task  </a:t>
            </a:r>
          </a:p>
          <a:p>
            <a:r>
              <a:rPr lang="en-US" dirty="0"/>
              <a:t>Is multi-task problem, detection and segmentation  </a:t>
            </a:r>
          </a:p>
          <a:p>
            <a:r>
              <a:rPr lang="en-US" dirty="0"/>
              <a:t>Background pixels are left unclassified  </a:t>
            </a:r>
          </a:p>
          <a:p>
            <a:r>
              <a:rPr lang="en-US" dirty="0"/>
              <a:t>Instance segmentation is closely related to object detection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86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Mask R-CNN, </a:t>
            </a:r>
            <a:r>
              <a:rPr lang="en-US" dirty="0">
                <a:hlinkClick r:id="rId2"/>
              </a:rPr>
              <a:t>He, et. al, 2018</a:t>
            </a:r>
            <a:r>
              <a:rPr lang="en-US" dirty="0"/>
              <a:t>, was a significant advance in instance segmentation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4912329" cy="419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Mask R-CNN is based on the Faster R-CNN architecture </a:t>
            </a:r>
          </a:p>
          <a:p>
            <a:r>
              <a:rPr lang="en-US" dirty="0"/>
              <a:t>Adds a branch to detect and label pixels of object instances</a:t>
            </a:r>
          </a:p>
          <a:p>
            <a:r>
              <a:rPr lang="en-US" dirty="0"/>
              <a:t>Classifier branch votes for object category </a:t>
            </a:r>
          </a:p>
          <a:p>
            <a:r>
              <a:rPr lang="en-US" dirty="0" err="1"/>
              <a:t>RoIAlign</a:t>
            </a:r>
            <a:r>
              <a:rPr lang="en-US" dirty="0"/>
              <a:t> pool improves resolution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E19431-8B02-BC31-3C3B-6EA772704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817" y="3107724"/>
            <a:ext cx="5711302" cy="257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2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Three classes of segmentation algorithms, with different objectives  </a:t>
            </a:r>
          </a:p>
          <a:p>
            <a:r>
              <a:rPr lang="en-US" b="1" dirty="0"/>
              <a:t>Semantic segmentation </a:t>
            </a:r>
            <a:r>
              <a:rPr lang="en-US" dirty="0"/>
              <a:t>attempts to classify each pixel in an image </a:t>
            </a:r>
          </a:p>
          <a:p>
            <a:pPr lvl="1"/>
            <a:r>
              <a:rPr lang="en-US" dirty="0"/>
              <a:t>Most commonly applied type of segmentation </a:t>
            </a:r>
          </a:p>
          <a:p>
            <a:pPr lvl="1"/>
            <a:r>
              <a:rPr lang="en-US" dirty="0"/>
              <a:t>Goal is scene understanding </a:t>
            </a:r>
          </a:p>
          <a:p>
            <a:pPr lvl="1"/>
            <a:r>
              <a:rPr lang="en-US" dirty="0"/>
              <a:t>Often referred to as stuff segmentation </a:t>
            </a:r>
          </a:p>
          <a:p>
            <a:r>
              <a:rPr lang="en-US" b="1" dirty="0"/>
              <a:t>Instance segmentation </a:t>
            </a:r>
            <a:r>
              <a:rPr lang="en-US" dirty="0"/>
              <a:t>attempts to identify and classify the pixels representing objects in the image </a:t>
            </a:r>
          </a:p>
          <a:p>
            <a:pPr lvl="1"/>
            <a:r>
              <a:rPr lang="en-US" dirty="0"/>
              <a:t>Harder task than semantic segmentation</a:t>
            </a:r>
          </a:p>
          <a:p>
            <a:pPr lvl="1"/>
            <a:r>
              <a:rPr lang="en-US" dirty="0"/>
              <a:t>Often referred to as things segmentation </a:t>
            </a:r>
          </a:p>
          <a:p>
            <a:r>
              <a:rPr lang="en-US" b="1" dirty="0"/>
              <a:t>Panoptic segmentation </a:t>
            </a:r>
            <a:r>
              <a:rPr lang="en-US" dirty="0"/>
              <a:t>attempts to perform both tasks simultaneously </a:t>
            </a:r>
          </a:p>
          <a:p>
            <a:pPr lvl="1"/>
            <a:r>
              <a:rPr lang="en-US" dirty="0"/>
              <a:t>Identify pixels associated with the things in the foreground</a:t>
            </a:r>
          </a:p>
          <a:p>
            <a:pPr lvl="1"/>
            <a:r>
              <a:rPr lang="en-US" dirty="0"/>
              <a:t>Background is the stuff</a:t>
            </a:r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Mask R-CNN is based on Faster R-CNN, </a:t>
            </a:r>
            <a:r>
              <a:rPr lang="en-US" dirty="0">
                <a:hlinkClick r:id="rId2"/>
              </a:rPr>
              <a:t>Ren, et. al., 2016 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6246222" cy="41991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Faster R-CNN can use any pre-trained convolutional model to create feature maps </a:t>
            </a:r>
          </a:p>
          <a:p>
            <a:r>
              <a:rPr lang="en-US" dirty="0"/>
              <a:t>A branch computes region proposals and different scales for objects </a:t>
            </a:r>
          </a:p>
          <a:p>
            <a:r>
              <a:rPr lang="en-US" dirty="0" err="1"/>
              <a:t>RoI</a:t>
            </a:r>
            <a:r>
              <a:rPr lang="en-US" dirty="0"/>
              <a:t> pooling combines features with proposals  </a:t>
            </a:r>
          </a:p>
          <a:p>
            <a:r>
              <a:rPr lang="en-US" dirty="0"/>
              <a:t>Classifier identifies and classifies objects </a:t>
            </a:r>
          </a:p>
          <a:p>
            <a:r>
              <a:rPr lang="en-US" dirty="0"/>
              <a:t>Maximal suppression used to find best </a:t>
            </a:r>
            <a:r>
              <a:rPr lang="en-US" dirty="0" err="1"/>
              <a:t>RoIs</a:t>
            </a:r>
            <a:r>
              <a:rPr lang="en-US" dirty="0"/>
              <a:t> and object categories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8242C8-338F-A5DD-9396-DBAF41FFD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061" y="1702489"/>
            <a:ext cx="4771542" cy="491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7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724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Increasing resolution in Mask R-CNN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19" y="1866506"/>
            <a:ext cx="6915525" cy="4656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Faster R-CNN </a:t>
            </a:r>
            <a:r>
              <a:rPr lang="en-US" dirty="0" err="1"/>
              <a:t>RoIPooling</a:t>
            </a:r>
            <a:r>
              <a:rPr lang="en-US" dirty="0"/>
              <a:t> coarsely quantized onto coarse 7x7 feature map </a:t>
            </a:r>
          </a:p>
          <a:p>
            <a:r>
              <a:rPr lang="en-US" dirty="0" err="1"/>
              <a:t>RoIPooling</a:t>
            </a:r>
            <a:r>
              <a:rPr lang="en-US" dirty="0"/>
              <a:t> does not allow accurate segmentation </a:t>
            </a:r>
          </a:p>
          <a:p>
            <a:r>
              <a:rPr lang="en-US" dirty="0"/>
              <a:t>Mask R-CNN uses </a:t>
            </a:r>
            <a:r>
              <a:rPr lang="en-US" b="1" dirty="0" err="1"/>
              <a:t>RoIAlign</a:t>
            </a:r>
            <a:r>
              <a:rPr lang="en-US" dirty="0"/>
              <a:t> to achieve pixel-level segmentation accuracy </a:t>
            </a:r>
          </a:p>
          <a:p>
            <a:r>
              <a:rPr lang="en-US" dirty="0"/>
              <a:t> </a:t>
            </a:r>
            <a:r>
              <a:rPr lang="en-US" dirty="0" err="1"/>
              <a:t>RoIAlign</a:t>
            </a:r>
            <a:r>
              <a:rPr lang="en-US" dirty="0"/>
              <a:t> uses bilinear interpolation to compute 4 values in each bin</a:t>
            </a:r>
          </a:p>
          <a:p>
            <a:r>
              <a:rPr lang="en-US" dirty="0"/>
              <a:t>Apply max or average pooling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D74D29-B425-FFA1-5BA0-BFE4CF491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497" y="2056172"/>
            <a:ext cx="4147008" cy="414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2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29904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Head architectures for Mask R-CNN</a:t>
            </a:r>
          </a:p>
          <a:p>
            <a:r>
              <a:rPr lang="en-US" dirty="0"/>
              <a:t>Head branches used to label object pixels, the</a:t>
            </a:r>
            <a:r>
              <a:rPr lang="en-US" b="1" dirty="0"/>
              <a:t> mask</a:t>
            </a:r>
          </a:p>
          <a:p>
            <a:r>
              <a:rPr lang="en-US" dirty="0"/>
              <a:t>He, et. al., tried several backbones with corresponding head architectures  </a:t>
            </a:r>
          </a:p>
          <a:p>
            <a:r>
              <a:rPr lang="en-US" dirty="0"/>
              <a:t>Different head architectures reflect how different scale are managed in backbone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3BCF-6E88-0B21-221E-BD92ABF3C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36" y="4114800"/>
            <a:ext cx="8252041" cy="267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4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Training Mask R-CNN</a:t>
                </a:r>
              </a:p>
              <a:p>
                <a:r>
                  <a:rPr lang="en-US" dirty="0"/>
                  <a:t>Requires multi-task loss function  for object detection, classification and segmentation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𝑏𝑜𝑥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𝑚𝑎𝑠𝑘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Where: </a:t>
                </a:r>
              </a:p>
              <a:p>
                <a:pPr marL="457200" indent="5715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cross entropy loss for object classification, per Faster R-CNN</a:t>
                </a:r>
              </a:p>
              <a:p>
                <a:pPr marL="457200" indent="5715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𝑏𝑜𝑥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regression loss for box offset and dimensions, per Faster R-CNN</a:t>
                </a:r>
              </a:p>
              <a:p>
                <a:pPr marL="1658938" indent="-1144588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𝑚𝑎𝑠𝑘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cross entropy loss for pixels within instance mask, on computed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&gt;0.5</m:t>
                    </m:r>
                  </m:oMath>
                </a14:m>
                <a:r>
                  <a:rPr lang="en-US" sz="2400" dirty="0"/>
                  <a:t> and for highest probability object class – form of maximal suppression</a:t>
                </a:r>
              </a:p>
              <a:p>
                <a:r>
                  <a:rPr lang="en-US" dirty="0"/>
                  <a:t>For </a:t>
                </a:r>
                <a:r>
                  <a:rPr lang="en-US" i="1" dirty="0"/>
                  <a:t>k</a:t>
                </a:r>
                <a:r>
                  <a:rPr lang="en-US" dirty="0"/>
                  <a:t> classes, mask for most probable class is retained – non-maximal suppression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695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Mask R-CNN work?</a:t>
            </a:r>
          </a:p>
          <a:p>
            <a:r>
              <a:rPr lang="en-US" dirty="0"/>
              <a:t>He, et. al., compared Mask R-CNN to other models and to various choices of feature map generating backbones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Find many more details in </a:t>
            </a:r>
            <a:r>
              <a:rPr lang="en-US" sz="1600" dirty="0">
                <a:hlinkClick r:id="rId2"/>
              </a:rPr>
              <a:t>He, et. al, 2018</a:t>
            </a:r>
            <a:endParaRPr lang="en-US" sz="1600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CB3589-9715-C641-D997-7FA16ADBF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32" y="2545237"/>
            <a:ext cx="11349759" cy="253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414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Indoor and outdoor Instance segmentation with Mask R-CNN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He, et. al, 2018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BB9A93-D467-FAC5-4DB8-7A06B4B6D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99" y="1687492"/>
            <a:ext cx="10921763" cy="410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763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Panoptic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35978516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Panoptic segmentation combines the instance segmentation and semantic segmentation tasks </a:t>
            </a:r>
          </a:p>
          <a:p>
            <a:r>
              <a:rPr lang="en-US" dirty="0"/>
              <a:t>Instance segmentation of foreground objects  </a:t>
            </a:r>
          </a:p>
          <a:p>
            <a:r>
              <a:rPr lang="en-US" dirty="0"/>
              <a:t>Semantic segmentation of background pixels</a:t>
            </a:r>
          </a:p>
          <a:p>
            <a:r>
              <a:rPr lang="en-US" dirty="0"/>
              <a:t>Evaluate joint task with PQ</a:t>
            </a:r>
          </a:p>
          <a:p>
            <a:r>
              <a:rPr lang="en-US" dirty="0"/>
              <a:t>Or, independently evaluate:  </a:t>
            </a:r>
          </a:p>
          <a:p>
            <a:pPr lvl="1"/>
            <a:r>
              <a:rPr lang="en-US" dirty="0" err="1"/>
              <a:t>mAP</a:t>
            </a:r>
            <a:r>
              <a:rPr lang="en-US" dirty="0"/>
              <a:t>, </a:t>
            </a:r>
            <a:r>
              <a:rPr lang="en-US" dirty="0" err="1"/>
              <a:t>mIoU</a:t>
            </a:r>
            <a:r>
              <a:rPr lang="en-US" dirty="0"/>
              <a:t>, for instance segmentation   </a:t>
            </a:r>
          </a:p>
          <a:p>
            <a:pPr lvl="1"/>
            <a:r>
              <a:rPr lang="en-US" dirty="0"/>
              <a:t>Average accuracy, AP, etc. for sematic segmentation </a:t>
            </a:r>
          </a:p>
        </p:txBody>
      </p:sp>
    </p:spTree>
    <p:extLst>
      <p:ext uri="{BB962C8B-B14F-4D97-AF65-F5344CB8AC3E}">
        <p14:creationId xmlns:p14="http://schemas.microsoft.com/office/powerpoint/2010/main" val="297735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feature pyramid network, </a:t>
            </a:r>
            <a:r>
              <a:rPr lang="en-US" dirty="0">
                <a:hlinkClick r:id="rId2"/>
              </a:rPr>
              <a:t>Kirillov, et. al., 2019</a:t>
            </a:r>
            <a:r>
              <a:rPr lang="en-US" dirty="0"/>
              <a:t>, performs panoptic segmentation at multiple scales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5416664" cy="419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Pyramid FPN uses a convolutional feature pyramid to create multi-scale feature map </a:t>
            </a:r>
          </a:p>
          <a:p>
            <a:r>
              <a:rPr lang="en-US" dirty="0"/>
              <a:t>Instance segmentation branch performs instance segmentation within bounding boxes   </a:t>
            </a:r>
          </a:p>
          <a:p>
            <a:r>
              <a:rPr lang="en-US" dirty="0"/>
              <a:t>Semantic segmentation performed outside instance masks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197066-90DB-F8ED-1050-83EE69878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608" y="2088037"/>
            <a:ext cx="5683589" cy="410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8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Panoptic feature pyramid network, </a:t>
                </a:r>
                <a:r>
                  <a:rPr lang="en-US" dirty="0">
                    <a:hlinkClick r:id="rId2"/>
                  </a:rPr>
                  <a:t>Kirillov, et. al., 2019</a:t>
                </a:r>
                <a:r>
                  <a:rPr lang="en-US" dirty="0"/>
                  <a:t>, performs panoptic segmentation at multiple scales </a:t>
                </a:r>
              </a:p>
              <a:p>
                <a:r>
                  <a:rPr lang="en-US" dirty="0"/>
                  <a:t>Panoptic segmentation is a </a:t>
                </a:r>
                <a:r>
                  <a:rPr lang="en-US" b="1" dirty="0"/>
                  <a:t>multitask learning problem  </a:t>
                </a:r>
              </a:p>
              <a:p>
                <a:r>
                  <a:rPr lang="en-US" dirty="0"/>
                  <a:t>Panoptic FPN uses a multitask loss function: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𝑐𝑙𝑠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𝑏𝑜𝑥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𝑚𝑎𝑠𝑘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𝑠𝑒𝑚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Where: </a:t>
                </a:r>
              </a:p>
              <a:p>
                <a:pPr marL="801688" indent="-801688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weight given to instance segmentation task – objects in foreground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weight given to semantic segmentation task – stuff in background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304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Example, semantic, instance and panoptic segmentation tasks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Kirillov, et. al, 2019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5FA03F-84A7-42AC-AA7A-2B1EC8893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491" y="1552357"/>
            <a:ext cx="7012341" cy="502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87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 Indoor and outdoor semantic segmentation with panoptic FCN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Kirillov, et. al., 2019</a:t>
            </a:r>
            <a:endParaRPr lang="en-US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8B0A5-EC60-EA54-B3F1-35FCA78AC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99" y="2078610"/>
            <a:ext cx="10848451" cy="290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30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fully convolutional network, </a:t>
            </a: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is a state-of-the art architecture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1902940"/>
            <a:ext cx="11105740" cy="1674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Pyramid FPN uses independent branches for instance and semantic segmentation tasks  </a:t>
            </a:r>
          </a:p>
          <a:p>
            <a:r>
              <a:rPr lang="en-US" dirty="0"/>
              <a:t>To improve performance the panoptic FCN integrates both tasks     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205876-81B0-7398-4935-91D2A3E77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906" y="3501656"/>
            <a:ext cx="2780908" cy="3238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38BA7F-6E4B-3464-81C3-9E9D58C39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481" y="3501656"/>
            <a:ext cx="3049613" cy="317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fully convolutional network, </a:t>
            </a: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is a state-of-the art architecture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1902940"/>
            <a:ext cx="11105740" cy="1674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Feature pyramid creates multiscale feature map   </a:t>
            </a:r>
          </a:p>
          <a:p>
            <a:r>
              <a:rPr lang="en-US" dirty="0"/>
              <a:t>Encoded features have high resolution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500D79-9C8F-481B-7075-96DDCB0A7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576" y="3293479"/>
            <a:ext cx="7871038" cy="34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2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fully convolutional network, </a:t>
            </a: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is a state-of-the art architecture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1902940"/>
            <a:ext cx="11105740" cy="1674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Kernels are learned for instance and semantic segmentation   </a:t>
            </a:r>
          </a:p>
          <a:p>
            <a:r>
              <a:rPr lang="en-US" dirty="0"/>
              <a:t>Kernel fusion creates multitask filters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500D79-9C8F-481B-7075-96DDCB0A7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576" y="3293479"/>
            <a:ext cx="7871038" cy="34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23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 imbalance with panoptic segmentation </a:t>
            </a:r>
          </a:p>
          <a:p>
            <a:r>
              <a:rPr lang="en-US" dirty="0"/>
              <a:t>Class imbalance is a significant problem when training panoptic segmentation models </a:t>
            </a:r>
          </a:p>
          <a:p>
            <a:pPr lvl="1"/>
            <a:r>
              <a:rPr lang="en-US" dirty="0"/>
              <a:t>Example: Foreground objects are generally only a small fraction of pixels </a:t>
            </a:r>
          </a:p>
          <a:p>
            <a:pPr lvl="1"/>
            <a:r>
              <a:rPr lang="en-US" dirty="0"/>
              <a:t>Example: Many types of small-area background categories – e.g. stripes on a road  </a:t>
            </a:r>
          </a:p>
          <a:p>
            <a:r>
              <a:rPr lang="en-US" dirty="0"/>
              <a:t>To overcome class imbalance problems, Li, et. al., use two approaches: </a:t>
            </a:r>
          </a:p>
          <a:p>
            <a:pPr lvl="1"/>
            <a:r>
              <a:rPr lang="en-US" b="1" dirty="0"/>
              <a:t>Focal loss </a:t>
            </a:r>
            <a:r>
              <a:rPr lang="en-US" dirty="0"/>
              <a:t>is applied in the position head </a:t>
            </a:r>
          </a:p>
          <a:p>
            <a:pPr lvl="1"/>
            <a:r>
              <a:rPr lang="en-US" dirty="0"/>
              <a:t>Training the end-to-end network uses </a:t>
            </a:r>
            <a:r>
              <a:rPr lang="en-US" b="1" dirty="0"/>
              <a:t>Dice loss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82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1" i="0" dirty="0">
                    <a:effectLst/>
                    <a:latin typeface="Inter"/>
                  </a:rPr>
                  <a:t>Dice-</a:t>
                </a:r>
                <a:r>
                  <a:rPr lang="en-US" b="1" i="0" dirty="0" err="1">
                    <a:effectLst/>
                    <a:latin typeface="Inter"/>
                  </a:rPr>
                  <a:t>Sørensen</a:t>
                </a:r>
                <a:r>
                  <a:rPr lang="en-US" b="1" i="0" dirty="0">
                    <a:effectLst/>
                    <a:latin typeface="Inter"/>
                  </a:rPr>
                  <a:t> coefficient</a:t>
                </a:r>
                <a:r>
                  <a:rPr lang="en-US" b="0" i="0" dirty="0">
                    <a:effectLst/>
                    <a:latin typeface="Inter"/>
                  </a:rPr>
                  <a:t>, or </a:t>
                </a:r>
                <a:r>
                  <a:rPr lang="en-US" b="1" dirty="0"/>
                  <a:t>Dice loss</a:t>
                </a:r>
                <a:r>
                  <a:rPr lang="en-US" dirty="0"/>
                  <a:t>, is considered more robust to class imbalance   </a:t>
                </a:r>
              </a:p>
              <a:p>
                <a:r>
                  <a:rPr lang="en-US" b="0" i="0" dirty="0">
                    <a:effectLst/>
                    <a:latin typeface="Inter"/>
                  </a:rPr>
                  <a:t>For two sets,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0" i="0" dirty="0">
                    <a:effectLst/>
                    <a:latin typeface="Inter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b="0" i="0" dirty="0">
                    <a:effectLst/>
                    <a:latin typeface="Inter"/>
                  </a:rPr>
                  <a:t>, the Dice-</a:t>
                </a:r>
                <a:r>
                  <a:rPr lang="en-US" b="0" i="0" dirty="0" err="1">
                    <a:effectLst/>
                    <a:latin typeface="Inter"/>
                  </a:rPr>
                  <a:t>Sørensen</a:t>
                </a:r>
                <a:r>
                  <a:rPr lang="en-US" b="0" i="0" dirty="0">
                    <a:effectLst/>
                    <a:latin typeface="Inter"/>
                  </a:rPr>
                  <a:t> coefficient </a:t>
                </a:r>
                <a:r>
                  <a:rPr lang="en-US" dirty="0"/>
                  <a:t>is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the simple case of binary classification, we write Dice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Where: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label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Binary category prediction </a:t>
                </a:r>
              </a:p>
              <a:p>
                <a:r>
                  <a:rPr lang="en-US" dirty="0"/>
                  <a:t>Dice loss is equivalent to F1 loss</a:t>
                </a:r>
              </a:p>
              <a:p>
                <a:r>
                  <a:rPr lang="en-US" dirty="0"/>
                  <a:t>Full details on loss functions for training semantic segmentation models can be found in </a:t>
                </a:r>
                <a:r>
                  <a:rPr lang="en-US" dirty="0">
                    <a:hlinkClick r:id="rId2"/>
                  </a:rPr>
                  <a:t>Jadon, 2020</a:t>
                </a:r>
                <a:r>
                  <a:rPr lang="en-US" dirty="0"/>
                  <a:t>, or </a:t>
                </a:r>
                <a:r>
                  <a:rPr lang="en-US" dirty="0">
                    <a:hlinkClick r:id="rId3"/>
                  </a:rPr>
                  <a:t>Jeremy Jordan’s blog post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4"/>
                <a:stretch>
                  <a:fillRect l="-1043" t="-2179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833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4876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effectLst/>
                <a:latin typeface="Inter"/>
              </a:rPr>
              <a:t>Focal </a:t>
            </a:r>
            <a:r>
              <a:rPr lang="en-US" b="1" dirty="0"/>
              <a:t>loss </a:t>
            </a:r>
            <a:r>
              <a:rPr lang="en-US" dirty="0"/>
              <a:t>addresses class imbalance by reweighting cross-entropy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320" y="1836953"/>
                <a:ext cx="5416664" cy="49362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We can write binary cross-entropy in the well known form: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Focal loss reweights cross-entropy: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- Where: </a:t>
                </a:r>
              </a:p>
              <a:p>
                <a:pPr marL="0" indent="569913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hyperparameter,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US" sz="2400" dirty="0"/>
              </a:p>
              <a:p>
                <a:pPr marL="569913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cross-entropy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dirty="0"/>
                  <a:t> term down-weights easy to learn categories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20" y="1836953"/>
                <a:ext cx="5416664" cy="4936206"/>
              </a:xfrm>
              <a:prstGeom prst="rect">
                <a:avLst/>
              </a:prstGeom>
              <a:blipFill>
                <a:blip r:embed="rId2"/>
                <a:stretch>
                  <a:fillRect l="-2027" t="-1975" r="-3041" b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8976E0F-B461-CABA-855B-B5DAFEB2D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423" y="1836953"/>
            <a:ext cx="4727960" cy="43988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E729F6-46BF-1D81-9F0D-85F717AD2557}"/>
              </a:ext>
            </a:extLst>
          </p:cNvPr>
          <p:cNvSpPr txBox="1"/>
          <p:nvPr/>
        </p:nvSpPr>
        <p:spPr>
          <a:xfrm>
            <a:off x="6942423" y="6348475"/>
            <a:ext cx="6096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Find many more details in </a:t>
            </a:r>
            <a:r>
              <a:rPr lang="en-US" dirty="0">
                <a:hlinkClick r:id="rId4"/>
              </a:rPr>
              <a:t>Lin</a:t>
            </a:r>
            <a:r>
              <a:rPr lang="en-US" sz="1800" dirty="0">
                <a:hlinkClick r:id="rId4"/>
              </a:rPr>
              <a:t>, et. al, 2018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4105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636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performed numerous experiments to optimize the panoptic FCN model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2088037"/>
            <a:ext cx="4800794" cy="4587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Paper includes </a:t>
            </a:r>
            <a:r>
              <a:rPr lang="en-US" b="1" dirty="0"/>
              <a:t>14 tables </a:t>
            </a:r>
            <a:r>
              <a:rPr lang="en-US" dirty="0"/>
              <a:t>and </a:t>
            </a:r>
            <a:r>
              <a:rPr lang="en-US" b="1" dirty="0"/>
              <a:t>1 chart </a:t>
            </a:r>
            <a:r>
              <a:rPr lang="en-US" dirty="0"/>
              <a:t>to summarize the results of these experiments</a:t>
            </a:r>
          </a:p>
          <a:p>
            <a:r>
              <a:rPr lang="en-US" dirty="0"/>
              <a:t>Example, Table 3 summarizes experiments on thresholds and use of class-awareness for merging kernel weights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92FC7B-083F-5EF4-5503-2F280B9EE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278" y="2088037"/>
            <a:ext cx="6312657" cy="363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5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Panoptic FCN work?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5124433" cy="419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Pyramid FCN out-performs on speed and accuracy </a:t>
            </a:r>
          </a:p>
          <a:p>
            <a:r>
              <a:rPr lang="en-US" dirty="0"/>
              <a:t>Integrated task architecture exhibits speed advantage  </a:t>
            </a:r>
          </a:p>
          <a:p>
            <a:r>
              <a:rPr lang="en-US" dirty="0"/>
              <a:t>But none of these architectures achieves real-time speed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835EE7-9B44-FCE2-0EC2-647FF0348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982" y="1708885"/>
            <a:ext cx="5509531" cy="479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4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Three classes of segmentation algorithms, with different objectives  </a:t>
            </a:r>
          </a:p>
          <a:p>
            <a:r>
              <a:rPr lang="en-US" b="1" dirty="0"/>
              <a:t>Semantic segmentation </a:t>
            </a:r>
            <a:r>
              <a:rPr lang="en-US" dirty="0"/>
              <a:t>attempts to classify each pixel in an image </a:t>
            </a:r>
          </a:p>
          <a:p>
            <a:pPr lvl="1"/>
            <a:r>
              <a:rPr lang="en-US" dirty="0"/>
              <a:t>Most commonly applied type of segmentation </a:t>
            </a:r>
          </a:p>
          <a:p>
            <a:pPr lvl="1"/>
            <a:r>
              <a:rPr lang="en-US" dirty="0"/>
              <a:t>Goal is scene understanding </a:t>
            </a:r>
          </a:p>
          <a:p>
            <a:pPr lvl="1"/>
            <a:r>
              <a:rPr lang="en-US" dirty="0"/>
              <a:t>Often referred to as stuff segmentation </a:t>
            </a:r>
          </a:p>
          <a:p>
            <a:r>
              <a:rPr lang="en-US" b="1" dirty="0"/>
              <a:t>Instance segmentation </a:t>
            </a:r>
            <a:r>
              <a:rPr lang="en-US" dirty="0"/>
              <a:t>attempts to identify and classify the pixels representing objects in the image </a:t>
            </a:r>
          </a:p>
          <a:p>
            <a:pPr lvl="1"/>
            <a:r>
              <a:rPr lang="en-US" dirty="0"/>
              <a:t>Harder task than semantic segmentation</a:t>
            </a:r>
          </a:p>
          <a:p>
            <a:pPr lvl="1"/>
            <a:r>
              <a:rPr lang="en-US" dirty="0"/>
              <a:t>Often referred to as things segmentation </a:t>
            </a:r>
          </a:p>
          <a:p>
            <a:r>
              <a:rPr lang="en-US" b="1" dirty="0"/>
              <a:t>Panoptic segmentation </a:t>
            </a:r>
            <a:r>
              <a:rPr lang="en-US" dirty="0"/>
              <a:t>attempts to perform both tasks simultaneously </a:t>
            </a:r>
          </a:p>
          <a:p>
            <a:pPr lvl="1"/>
            <a:r>
              <a:rPr lang="en-US" dirty="0"/>
              <a:t>Identify pixels associated with the things in the foreground</a:t>
            </a:r>
          </a:p>
          <a:p>
            <a:pPr lvl="1"/>
            <a:r>
              <a:rPr lang="en-US" dirty="0"/>
              <a:t>Background is the stuff</a:t>
            </a:r>
          </a:p>
        </p:txBody>
      </p:sp>
    </p:spTree>
    <p:extLst>
      <p:ext uri="{BB962C8B-B14F-4D97-AF65-F5344CB8AC3E}">
        <p14:creationId xmlns:p14="http://schemas.microsoft.com/office/powerpoint/2010/main" val="88288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Semantic segmentation of stuff in image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 err="1">
                <a:hlinkClick r:id="rId2"/>
              </a:rPr>
              <a:t>Badrinarayanan</a:t>
            </a:r>
            <a:r>
              <a:rPr lang="en-US" sz="1600" dirty="0">
                <a:hlinkClick r:id="rId2"/>
              </a:rPr>
              <a:t>, et. al., 2016</a:t>
            </a:r>
            <a:endParaRPr lang="en-US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3C1A0-A0D4-6356-4279-D0DE727A0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653" y="1503485"/>
            <a:ext cx="7956280" cy="477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90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Instance segmentation of objects in image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He, et. al., 2018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EC2FD1-FAF6-6F76-2ED8-38885E9FA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28" y="1521069"/>
            <a:ext cx="8836120" cy="472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59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Panoptic segmentation of objects and stuff in image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Kirillov, et. al., 2019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54628E-2150-B956-9AD7-8DA182C8A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20" y="1539532"/>
            <a:ext cx="11137507" cy="46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05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1710943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Need evaluation methods appropriate for segmentation task</a:t>
                </a:r>
              </a:p>
              <a:p>
                <a:r>
                  <a:rPr lang="en-US" b="1" dirty="0"/>
                  <a:t>Sematic segmentation </a:t>
                </a:r>
                <a:r>
                  <a:rPr lang="en-US" dirty="0"/>
                  <a:t>algorithms </a:t>
                </a:r>
                <a:r>
                  <a:rPr lang="en-US" b="1" dirty="0"/>
                  <a:t>evaluated pixel-wise</a:t>
                </a:r>
                <a:r>
                  <a:rPr lang="en-US" dirty="0"/>
                  <a:t>    </a:t>
                </a:r>
              </a:p>
              <a:p>
                <a:r>
                  <a:rPr lang="en-US" dirty="0"/>
                  <a:t>Have k-classes of labeled pixels</a:t>
                </a:r>
              </a:p>
              <a:p>
                <a:pPr lvl="1"/>
                <a:r>
                  <a:rPr lang="en-US" dirty="0"/>
                  <a:t>k-types of stuff </a:t>
                </a:r>
              </a:p>
              <a:p>
                <a:pPr lvl="1"/>
                <a:r>
                  <a:rPr lang="en-US" dirty="0"/>
                  <a:t>Null or undetermined category for unlabeled pixels </a:t>
                </a:r>
              </a:p>
              <a:p>
                <a:r>
                  <a:rPr lang="en-US" dirty="0"/>
                  <a:t>Use TP, TN, FP, FN</a:t>
                </a:r>
              </a:p>
              <a:p>
                <a:r>
                  <a:rPr lang="en-US" dirty="0"/>
                  <a:t>Average over the k-classes   </a:t>
                </a:r>
              </a:p>
              <a:p>
                <a:pPr lvl="1"/>
                <a:r>
                  <a:rPr lang="en-US" dirty="0"/>
                  <a:t>Average accuracy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Average precision</a:t>
                </a:r>
              </a:p>
              <a:p>
                <a:pPr lvl="1"/>
                <a:r>
                  <a:rPr lang="en-US" dirty="0"/>
                  <a:t>Average recall</a:t>
                </a:r>
              </a:p>
              <a:p>
                <a:pPr lvl="1"/>
                <a:r>
                  <a:rPr lang="en-US" dirty="0"/>
                  <a:t>etc. 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157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4733</TotalTime>
  <Words>2251</Words>
  <Application>Microsoft Office PowerPoint</Application>
  <PresentationFormat>Widescreen</PresentationFormat>
  <Paragraphs>389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Inter</vt:lpstr>
      <vt:lpstr>Office Theme</vt:lpstr>
      <vt:lpstr>CSCI E-25 Computer Vision</vt:lpstr>
      <vt:lpstr>Segmentation of Images </vt:lpstr>
      <vt:lpstr>Segmentation of Images </vt:lpstr>
      <vt:lpstr>Segmentation of images </vt:lpstr>
      <vt:lpstr>Segmentation of Images </vt:lpstr>
      <vt:lpstr>Segmentation of Images </vt:lpstr>
      <vt:lpstr>Segmentation of Images </vt:lpstr>
      <vt:lpstr>Evaluation of Segmentation Algorithms</vt:lpstr>
      <vt:lpstr>Evaluation of Image Segmentation Algorithms</vt:lpstr>
      <vt:lpstr>Evaluation of Image Segmentation Algorithms</vt:lpstr>
      <vt:lpstr>Evaluation of Image Segmentation Algorithms</vt:lpstr>
      <vt:lpstr>Evaluation of Image Segmentation Algorithms</vt:lpstr>
      <vt:lpstr>Evaluation of Image Segmentation Algorithms</vt:lpstr>
      <vt:lpstr>Evaluation of Image Segmentation Algorithms</vt:lpstr>
      <vt:lpstr>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Sematic Segmentation of Images </vt:lpstr>
      <vt:lpstr>Deep Sematic Segmentation of Images </vt:lpstr>
      <vt:lpstr>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of Images </vt:lpstr>
      <vt:lpstr>Deep Instance Segmentation of Images </vt:lpstr>
      <vt:lpstr>Panoptic Segmentation Algorithms</vt:lpstr>
      <vt:lpstr>Deep Panoptic Segmentation Algorithms</vt:lpstr>
      <vt:lpstr>Deep Panoptic Segmentation Algorithms</vt:lpstr>
      <vt:lpstr>Deep Panoptic Segmentation Algorithms</vt:lpstr>
      <vt:lpstr>Deep Instance Segmentation of Images 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357</cp:revision>
  <dcterms:created xsi:type="dcterms:W3CDTF">2022-04-24T20:15:20Z</dcterms:created>
  <dcterms:modified xsi:type="dcterms:W3CDTF">2023-04-27T01:55:27Z</dcterms:modified>
</cp:coreProperties>
</file>